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5" r:id="rId6"/>
    <p:sldId id="259" r:id="rId7"/>
    <p:sldId id="260" r:id="rId8"/>
    <p:sldId id="263" r:id="rId9"/>
    <p:sldId id="264" r:id="rId10"/>
  </p:sldIdLst>
  <p:sldSz cx="18288000" cy="10287000"/>
  <p:notesSz cx="6858000" cy="9144000"/>
  <p:embeddedFontLst>
    <p:embeddedFont>
      <p:font typeface="Abadi" panose="020B0604020104020204" pitchFamily="34" charset="0"/>
      <p:regular r:id="rId12"/>
    </p:embeddedFont>
    <p:embeddedFont>
      <p:font typeface="Bahnschrift" panose="020B0502040204020203" pitchFamily="34" charset="0"/>
      <p:regular r:id="rId13"/>
      <p:bold r:id="rId14"/>
    </p:embeddedFont>
    <p:embeddedFont>
      <p:font typeface="Blanka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061" autoAdjust="0"/>
  </p:normalViewPr>
  <p:slideViewPr>
    <p:cSldViewPr>
      <p:cViewPr varScale="1">
        <p:scale>
          <a:sx n="71" d="100"/>
          <a:sy n="71" d="100"/>
        </p:scale>
        <p:origin x="75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8A522-19F4-47EB-9AA2-8886F22E8E21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44161-E065-4E14-958D-0965A4BD7F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81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44161-E065-4E14-958D-0965A4BD7FF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139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86821" y="-1786821"/>
            <a:ext cx="1797807" cy="5371449"/>
            <a:chOff x="0" y="0"/>
            <a:chExt cx="2397076" cy="71619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7125" cy="7161911"/>
            </a:xfrm>
            <a:custGeom>
              <a:avLst/>
              <a:gdLst/>
              <a:ahLst/>
              <a:cxnLst/>
              <a:rect l="l" t="t" r="r" b="b"/>
              <a:pathLst>
                <a:path w="2397125" h="7161911">
                  <a:moveTo>
                    <a:pt x="0" y="0"/>
                  </a:moveTo>
                  <a:lnTo>
                    <a:pt x="2397125" y="0"/>
                  </a:lnTo>
                  <a:lnTo>
                    <a:pt x="2397125" y="7161911"/>
                  </a:lnTo>
                  <a:lnTo>
                    <a:pt x="0" y="7161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308" r="-2730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4467694" y="0"/>
            <a:ext cx="3820306" cy="1212432"/>
            <a:chOff x="0" y="0"/>
            <a:chExt cx="5093741" cy="16165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93716" cy="1616583"/>
            </a:xfrm>
            <a:custGeom>
              <a:avLst/>
              <a:gdLst/>
              <a:ahLst/>
              <a:cxnLst/>
              <a:rect l="l" t="t" r="r" b="b"/>
              <a:pathLst>
                <a:path w="5093716" h="1616583">
                  <a:moveTo>
                    <a:pt x="0" y="0"/>
                  </a:moveTo>
                  <a:lnTo>
                    <a:pt x="5093716" y="0"/>
                  </a:lnTo>
                  <a:lnTo>
                    <a:pt x="5093716" y="1616583"/>
                  </a:lnTo>
                  <a:lnTo>
                    <a:pt x="0" y="1616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" r="-1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774807" y="8773807"/>
            <a:ext cx="1513193" cy="1513193"/>
            <a:chOff x="0" y="0"/>
            <a:chExt cx="2017591" cy="20175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7649" cy="2017649"/>
            </a:xfrm>
            <a:custGeom>
              <a:avLst/>
              <a:gdLst/>
              <a:ahLst/>
              <a:cxnLst/>
              <a:rect l="l" t="t" r="r" b="b"/>
              <a:pathLst>
                <a:path w="2017649" h="2017649">
                  <a:moveTo>
                    <a:pt x="0" y="0"/>
                  </a:moveTo>
                  <a:lnTo>
                    <a:pt x="2017649" y="0"/>
                  </a:lnTo>
                  <a:lnTo>
                    <a:pt x="2017649" y="2017649"/>
                  </a:lnTo>
                  <a:lnTo>
                    <a:pt x="0" y="201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2" b="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0" y="4183381"/>
            <a:ext cx="6474557" cy="6103619"/>
            <a:chOff x="0" y="0"/>
            <a:chExt cx="8632743" cy="81381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32698" cy="8138160"/>
            </a:xfrm>
            <a:custGeom>
              <a:avLst/>
              <a:gdLst/>
              <a:ahLst/>
              <a:cxnLst/>
              <a:rect l="l" t="t" r="r" b="b"/>
              <a:pathLst>
                <a:path w="8632698" h="8138160">
                  <a:moveTo>
                    <a:pt x="0" y="0"/>
                  </a:moveTo>
                  <a:lnTo>
                    <a:pt x="8632698" y="0"/>
                  </a:lnTo>
                  <a:lnTo>
                    <a:pt x="8632698" y="8138160"/>
                  </a:lnTo>
                  <a:lnTo>
                    <a:pt x="0" y="813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 dirty="0">
                <a:latin typeface="Abadi" panose="020F0502020204030204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239000" y="-156262"/>
            <a:ext cx="4491276" cy="173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lanka"/>
              </a:rPr>
              <a:t>DEV-ON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98410" y="2564658"/>
            <a:ext cx="10760890" cy="61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1" dirty="0">
                <a:solidFill>
                  <a:srgbClr val="4285F4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College Name</a:t>
            </a:r>
            <a:r>
              <a:rPr lang="en-US" sz="3800" b="1" dirty="0">
                <a:solidFill>
                  <a:srgbClr val="4285F4"/>
                </a:solidFill>
                <a:latin typeface="Bahnschrift" panose="020B0502040204020203" pitchFamily="34" charset="0"/>
              </a:rPr>
              <a:t>:  </a:t>
            </a: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GLBITM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98410" y="3603455"/>
            <a:ext cx="7623484" cy="633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1" dirty="0">
                <a:solidFill>
                  <a:srgbClr val="4285F4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Team Name:  </a:t>
            </a: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CodeCrushers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98410" y="4609237"/>
            <a:ext cx="8967719" cy="61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1" dirty="0">
                <a:solidFill>
                  <a:srgbClr val="4285F4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Team Leader Name:  </a:t>
            </a: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Prakhar Agrawal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98410" y="6892669"/>
            <a:ext cx="7344687" cy="61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1" dirty="0">
                <a:solidFill>
                  <a:srgbClr val="4285F4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Theme:</a:t>
            </a:r>
            <a:r>
              <a:rPr lang="en-US" sz="3800" b="1" dirty="0">
                <a:solidFill>
                  <a:srgbClr val="4285F4"/>
                </a:solidFill>
                <a:latin typeface="Bahnschrift" panose="020B0502040204020203" pitchFamily="34" charset="0"/>
              </a:rPr>
              <a:t>  </a:t>
            </a: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Education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98410" y="5627128"/>
            <a:ext cx="10570390" cy="1294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1" dirty="0">
                <a:solidFill>
                  <a:srgbClr val="4285F4"/>
                </a:solidFill>
                <a:latin typeface="Bahnschrift" panose="020B0502040204020203" pitchFamily="34" charset="0"/>
                <a:cs typeface="Aparajita" panose="020B0502040204020203" pitchFamily="18" charset="0"/>
              </a:rPr>
              <a:t>Team Members Name:  </a:t>
            </a: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Sanchit Kumar Dhiman</a:t>
            </a:r>
          </a:p>
          <a:p>
            <a:pPr algn="l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                                       Shambhavi Tiwari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81E111-2C8F-DB17-0D61-2A0D4247C54D}"/>
              </a:ext>
            </a:extLst>
          </p:cNvPr>
          <p:cNvSpPr/>
          <p:nvPr/>
        </p:nvSpPr>
        <p:spPr>
          <a:xfrm>
            <a:off x="1713850" y="3131819"/>
            <a:ext cx="3657600" cy="20116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1D1204-15FE-DC93-1DE9-5CD3A05EEB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50" y="2508423"/>
            <a:ext cx="3657600" cy="28234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/>
        </p:spPr>
      </p:pic>
      <p:pic>
        <p:nvPicPr>
          <p:cNvPr id="16" name="WhatsApp Audio 2023-12-07 at 21.14.28_5471397a.dat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B7EFF54F-BB9E-BEFC-87DA-8E498A798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202576" y="92256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0"/>
    </mc:Choice>
    <mc:Fallback>
      <p:transition spd="slow" advTm="12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1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290" y="-68658"/>
            <a:ext cx="8521580" cy="75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Bahnschrift" panose="020B0502040204020203" pitchFamily="34" charset="0"/>
              </a:rPr>
              <a:t>Problem Statement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76200" y="907336"/>
            <a:ext cx="12081766" cy="190500"/>
            <a:chOff x="0" y="0"/>
            <a:chExt cx="16109021" cy="254000"/>
          </a:xfrm>
        </p:grpSpPr>
        <p:sp>
          <p:nvSpPr>
            <p:cNvPr id="4" name="Freeform 4"/>
            <p:cNvSpPr/>
            <p:nvPr/>
          </p:nvSpPr>
          <p:spPr>
            <a:xfrm>
              <a:off x="127000" y="0"/>
              <a:ext cx="15855062" cy="254000"/>
            </a:xfrm>
            <a:custGeom>
              <a:avLst/>
              <a:gdLst/>
              <a:ahLst/>
              <a:cxnLst/>
              <a:rect l="l" t="t" r="r" b="b"/>
              <a:pathLst>
                <a:path w="15855062" h="254000">
                  <a:moveTo>
                    <a:pt x="0" y="0"/>
                  </a:moveTo>
                  <a:lnTo>
                    <a:pt x="15855062" y="0"/>
                  </a:lnTo>
                  <a:lnTo>
                    <a:pt x="15855062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74807" y="8773807"/>
            <a:ext cx="1513193" cy="1513193"/>
            <a:chOff x="0" y="0"/>
            <a:chExt cx="2017591" cy="20175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649" cy="2017649"/>
            </a:xfrm>
            <a:custGeom>
              <a:avLst/>
              <a:gdLst/>
              <a:ahLst/>
              <a:cxnLst/>
              <a:rect l="l" t="t" r="r" b="b"/>
              <a:pathLst>
                <a:path w="2017649" h="2017649">
                  <a:moveTo>
                    <a:pt x="0" y="0"/>
                  </a:moveTo>
                  <a:lnTo>
                    <a:pt x="2017649" y="0"/>
                  </a:lnTo>
                  <a:lnTo>
                    <a:pt x="2017649" y="2017649"/>
                  </a:lnTo>
                  <a:lnTo>
                    <a:pt x="0" y="201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" b="2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0" y="4183381"/>
            <a:ext cx="6474557" cy="6103619"/>
            <a:chOff x="0" y="0"/>
            <a:chExt cx="8632743" cy="81381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2698" cy="8138160"/>
            </a:xfrm>
            <a:custGeom>
              <a:avLst/>
              <a:gdLst/>
              <a:ahLst/>
              <a:cxnLst/>
              <a:rect l="l" t="t" r="r" b="b"/>
              <a:pathLst>
                <a:path w="8632698" h="8138160">
                  <a:moveTo>
                    <a:pt x="0" y="0"/>
                  </a:moveTo>
                  <a:lnTo>
                    <a:pt x="8632698" y="0"/>
                  </a:lnTo>
                  <a:lnTo>
                    <a:pt x="8632698" y="8138160"/>
                  </a:lnTo>
                  <a:lnTo>
                    <a:pt x="0" y="813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961570" y="-1658118"/>
            <a:ext cx="1668312" cy="4984549"/>
            <a:chOff x="0" y="0"/>
            <a:chExt cx="2224416" cy="6646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4405" cy="6646037"/>
            </a:xfrm>
            <a:custGeom>
              <a:avLst/>
              <a:gdLst/>
              <a:ahLst/>
              <a:cxnLst/>
              <a:rect l="l" t="t" r="r" b="b"/>
              <a:pathLst>
                <a:path w="2224405" h="6646037">
                  <a:moveTo>
                    <a:pt x="0" y="0"/>
                  </a:moveTo>
                  <a:lnTo>
                    <a:pt x="2224405" y="0"/>
                  </a:lnTo>
                  <a:lnTo>
                    <a:pt x="2224405" y="6646037"/>
                  </a:lnTo>
                  <a:lnTo>
                    <a:pt x="0" y="664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308" r="-27309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6305" y="1364073"/>
            <a:ext cx="5778393" cy="62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Education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" y="2096284"/>
            <a:ext cx="13182600" cy="3534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088" lvl="1" indent="-292544" algn="just">
              <a:lnSpc>
                <a:spcPct val="150000"/>
              </a:lnSpc>
              <a:buSzPct val="138000"/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Bahnschrift" panose="020B0502040204020203" pitchFamily="34" charset="0"/>
              </a:rPr>
              <a:t>Fragmented Information</a:t>
            </a:r>
          </a:p>
          <a:p>
            <a:pPr marL="1206944" lvl="2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Bahnschrift" panose="020B0502040204020203" pitchFamily="34" charset="0"/>
              </a:rPr>
              <a:t>Information and resources are scattered across different platforms and websites.</a:t>
            </a:r>
          </a:p>
          <a:p>
            <a:pPr marL="585088" lvl="1" indent="-292544" algn="just">
              <a:lnSpc>
                <a:spcPct val="150000"/>
              </a:lnSpc>
              <a:buSzPct val="138000"/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Bahnschrift" panose="020B0502040204020203" pitchFamily="34" charset="0"/>
              </a:rPr>
              <a:t>Lack of Organization</a:t>
            </a:r>
          </a:p>
          <a:p>
            <a:pPr marL="1206944" lvl="2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Bahnschrift" panose="020B0502040204020203" pitchFamily="34" charset="0"/>
              </a:rPr>
              <a:t>Difficulty in finding structured learning paths and roadmaps.</a:t>
            </a:r>
          </a:p>
          <a:p>
            <a:pPr marL="585088" lvl="1" indent="-292544" algn="just">
              <a:lnSpc>
                <a:spcPct val="150000"/>
              </a:lnSpc>
              <a:buSzPct val="138000"/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Bahnschrift" panose="020B0502040204020203" pitchFamily="34" charset="0"/>
              </a:rPr>
              <a:t>Limited Accessibility</a:t>
            </a:r>
          </a:p>
          <a:p>
            <a:pPr marL="1206944" lvl="2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0000"/>
                </a:solidFill>
                <a:latin typeface="Bahnschrift" panose="020B0502040204020203" pitchFamily="34" charset="0"/>
              </a:rPr>
              <a:t>Lack of access to quality educational resources for all learners.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pic>
        <p:nvPicPr>
          <p:cNvPr id="18" name="Picture 17" descr="A person with his hand on his forehead&#10;&#10;Description automatically generated">
            <a:extLst>
              <a:ext uri="{FF2B5EF4-FFF2-40B4-BE49-F238E27FC236}">
                <a16:creationId xmlns:a16="http://schemas.microsoft.com/office/drawing/2014/main" id="{B6A445A4-8D2D-F88A-A6CC-21CE4D9BF9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225" y="2096284"/>
            <a:ext cx="4648200" cy="464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80"/>
    </mc:Choice>
    <mc:Fallback>
      <p:transition spd="slow" advTm="253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74807" y="8773807"/>
            <a:ext cx="1513193" cy="1513193"/>
            <a:chOff x="0" y="0"/>
            <a:chExt cx="2017591" cy="20175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7649" cy="2017649"/>
            </a:xfrm>
            <a:custGeom>
              <a:avLst/>
              <a:gdLst/>
              <a:ahLst/>
              <a:cxnLst/>
              <a:rect l="l" t="t" r="r" b="b"/>
              <a:pathLst>
                <a:path w="2017649" h="2017649">
                  <a:moveTo>
                    <a:pt x="0" y="0"/>
                  </a:moveTo>
                  <a:lnTo>
                    <a:pt x="2017649" y="0"/>
                  </a:lnTo>
                  <a:lnTo>
                    <a:pt x="2017649" y="2017649"/>
                  </a:lnTo>
                  <a:lnTo>
                    <a:pt x="0" y="201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" b="2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87944" y="-68658"/>
            <a:ext cx="8204562" cy="75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Bahnschrift" panose="020B0502040204020203" pitchFamily="34" charset="0"/>
              </a:rPr>
              <a:t>Solution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04775" y="907336"/>
            <a:ext cx="12003099" cy="190500"/>
            <a:chOff x="0" y="0"/>
            <a:chExt cx="16004132" cy="254000"/>
          </a:xfrm>
        </p:grpSpPr>
        <p:sp>
          <p:nvSpPr>
            <p:cNvPr id="6" name="Freeform 6"/>
            <p:cNvSpPr/>
            <p:nvPr/>
          </p:nvSpPr>
          <p:spPr>
            <a:xfrm>
              <a:off x="127000" y="0"/>
              <a:ext cx="15750160" cy="254000"/>
            </a:xfrm>
            <a:custGeom>
              <a:avLst/>
              <a:gdLst/>
              <a:ahLst/>
              <a:cxnLst/>
              <a:rect l="l" t="t" r="r" b="b"/>
              <a:pathLst>
                <a:path w="15750160" h="254000">
                  <a:moveTo>
                    <a:pt x="0" y="0"/>
                  </a:moveTo>
                  <a:lnTo>
                    <a:pt x="15750160" y="0"/>
                  </a:lnTo>
                  <a:lnTo>
                    <a:pt x="15750160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0" y="4183381"/>
            <a:ext cx="6474557" cy="6103619"/>
            <a:chOff x="0" y="0"/>
            <a:chExt cx="8632743" cy="81381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2698" cy="8138160"/>
            </a:xfrm>
            <a:custGeom>
              <a:avLst/>
              <a:gdLst/>
              <a:ahLst/>
              <a:cxnLst/>
              <a:rect l="l" t="t" r="r" b="b"/>
              <a:pathLst>
                <a:path w="8632698" h="8138160">
                  <a:moveTo>
                    <a:pt x="0" y="0"/>
                  </a:moveTo>
                  <a:lnTo>
                    <a:pt x="8632698" y="0"/>
                  </a:lnTo>
                  <a:lnTo>
                    <a:pt x="8632698" y="8138160"/>
                  </a:lnTo>
                  <a:lnTo>
                    <a:pt x="0" y="813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961570" y="-1658118"/>
            <a:ext cx="1668312" cy="4984549"/>
            <a:chOff x="0" y="0"/>
            <a:chExt cx="2224416" cy="6646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4405" cy="6646037"/>
            </a:xfrm>
            <a:custGeom>
              <a:avLst/>
              <a:gdLst/>
              <a:ahLst/>
              <a:cxnLst/>
              <a:rect l="l" t="t" r="r" b="b"/>
              <a:pathLst>
                <a:path w="2224405" h="6646037">
                  <a:moveTo>
                    <a:pt x="0" y="0"/>
                  </a:moveTo>
                  <a:lnTo>
                    <a:pt x="2224405" y="0"/>
                  </a:lnTo>
                  <a:lnTo>
                    <a:pt x="2224405" y="6646037"/>
                  </a:lnTo>
                  <a:lnTo>
                    <a:pt x="0" y="664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308" r="-27309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498494" y="6022206"/>
            <a:ext cx="9031539" cy="102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1"/>
              </a:lnSpc>
              <a:spcBef>
                <a:spcPct val="0"/>
              </a:spcBef>
            </a:pPr>
            <a:endParaRPr lang="en-US" sz="3415" dirty="0">
              <a:solidFill>
                <a:srgbClr val="000000"/>
              </a:solidFill>
              <a:latin typeface="Bahnschrift" panose="020B0502040204020203" pitchFamily="34" charset="0"/>
            </a:endParaRPr>
          </a:p>
          <a:p>
            <a:pPr algn="ctr">
              <a:lnSpc>
                <a:spcPts val="3394"/>
              </a:lnSpc>
              <a:spcBef>
                <a:spcPct val="0"/>
              </a:spcBef>
            </a:pPr>
            <a:endParaRPr lang="en-US" sz="271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C09278E-0E6B-F5B7-7420-374617660A7B}"/>
              </a:ext>
            </a:extLst>
          </p:cNvPr>
          <p:cNvSpPr txBox="1"/>
          <p:nvPr/>
        </p:nvSpPr>
        <p:spPr>
          <a:xfrm>
            <a:off x="186305" y="1364073"/>
            <a:ext cx="5778393" cy="62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Features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FA69F724-1336-E891-6F0E-8D5183455699}"/>
              </a:ext>
            </a:extLst>
          </p:cNvPr>
          <p:cNvSpPr txBox="1"/>
          <p:nvPr/>
        </p:nvSpPr>
        <p:spPr>
          <a:xfrm>
            <a:off x="0" y="2254327"/>
            <a:ext cx="12420600" cy="3257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Roadmaps for different topics.</a:t>
            </a:r>
          </a:p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Structured learning paths.	</a:t>
            </a:r>
          </a:p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Curated resources.</a:t>
            </a:r>
          </a:p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Progress tracking.</a:t>
            </a:r>
          </a:p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Resource gathering and recommendations.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BB4273-39B4-0254-D840-0D10B3AB0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1314840"/>
            <a:ext cx="4876800" cy="897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82"/>
    </mc:Choice>
    <mc:Fallback>
      <p:transition spd="slow" advTm="1828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0" y="-39188"/>
            <a:ext cx="8546506" cy="75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Bahnschrift" panose="020B0502040204020203" pitchFamily="34" charset="0"/>
              </a:rPr>
              <a:t> Working &amp; </a:t>
            </a:r>
            <a:r>
              <a:rPr lang="en-US" sz="4700" dirty="0" err="1">
                <a:solidFill>
                  <a:srgbClr val="000000"/>
                </a:solidFill>
                <a:latin typeface="Bahnschrift" panose="020B0502040204020203" pitchFamily="34" charset="0"/>
              </a:rPr>
              <a:t>Techstack</a:t>
            </a:r>
            <a:endParaRPr lang="en-US" sz="470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94470" y="933447"/>
            <a:ext cx="11791094" cy="190500"/>
            <a:chOff x="0" y="0"/>
            <a:chExt cx="15721459" cy="254000"/>
          </a:xfrm>
        </p:grpSpPr>
        <p:sp>
          <p:nvSpPr>
            <p:cNvPr id="4" name="Freeform 4"/>
            <p:cNvSpPr/>
            <p:nvPr/>
          </p:nvSpPr>
          <p:spPr>
            <a:xfrm>
              <a:off x="127000" y="0"/>
              <a:ext cx="15467457" cy="254000"/>
            </a:xfrm>
            <a:custGeom>
              <a:avLst/>
              <a:gdLst/>
              <a:ahLst/>
              <a:cxnLst/>
              <a:rect l="l" t="t" r="r" b="b"/>
              <a:pathLst>
                <a:path w="15467457" h="254000">
                  <a:moveTo>
                    <a:pt x="0" y="0"/>
                  </a:moveTo>
                  <a:lnTo>
                    <a:pt x="15467457" y="0"/>
                  </a:lnTo>
                  <a:lnTo>
                    <a:pt x="15467457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74807" y="8773807"/>
            <a:ext cx="1513193" cy="1513193"/>
            <a:chOff x="0" y="0"/>
            <a:chExt cx="2017591" cy="20175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649" cy="2017649"/>
            </a:xfrm>
            <a:custGeom>
              <a:avLst/>
              <a:gdLst/>
              <a:ahLst/>
              <a:cxnLst/>
              <a:rect l="l" t="t" r="r" b="b"/>
              <a:pathLst>
                <a:path w="2017649" h="2017649">
                  <a:moveTo>
                    <a:pt x="0" y="0"/>
                  </a:moveTo>
                  <a:lnTo>
                    <a:pt x="2017649" y="0"/>
                  </a:lnTo>
                  <a:lnTo>
                    <a:pt x="2017649" y="2017649"/>
                  </a:lnTo>
                  <a:lnTo>
                    <a:pt x="0" y="201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" b="2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0" y="4183381"/>
            <a:ext cx="6474557" cy="6103619"/>
            <a:chOff x="0" y="0"/>
            <a:chExt cx="8632743" cy="81381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2698" cy="8138160"/>
            </a:xfrm>
            <a:custGeom>
              <a:avLst/>
              <a:gdLst/>
              <a:ahLst/>
              <a:cxnLst/>
              <a:rect l="l" t="t" r="r" b="b"/>
              <a:pathLst>
                <a:path w="8632698" h="8138160">
                  <a:moveTo>
                    <a:pt x="0" y="0"/>
                  </a:moveTo>
                  <a:lnTo>
                    <a:pt x="8632698" y="0"/>
                  </a:lnTo>
                  <a:lnTo>
                    <a:pt x="8632698" y="8138160"/>
                  </a:lnTo>
                  <a:lnTo>
                    <a:pt x="0" y="813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961570" y="-1658118"/>
            <a:ext cx="1668312" cy="4984549"/>
            <a:chOff x="0" y="0"/>
            <a:chExt cx="2224416" cy="6646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4405" cy="6646037"/>
            </a:xfrm>
            <a:custGeom>
              <a:avLst/>
              <a:gdLst/>
              <a:ahLst/>
              <a:cxnLst/>
              <a:rect l="l" t="t" r="r" b="b"/>
              <a:pathLst>
                <a:path w="2224405" h="6646037">
                  <a:moveTo>
                    <a:pt x="0" y="0"/>
                  </a:moveTo>
                  <a:lnTo>
                    <a:pt x="2224405" y="0"/>
                  </a:lnTo>
                  <a:lnTo>
                    <a:pt x="2224405" y="6646037"/>
                  </a:lnTo>
                  <a:lnTo>
                    <a:pt x="0" y="664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308" r="-27309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62F9F8B2-1177-B157-590D-3C27B9FF31CF}"/>
              </a:ext>
            </a:extLst>
          </p:cNvPr>
          <p:cNvSpPr txBox="1"/>
          <p:nvPr/>
        </p:nvSpPr>
        <p:spPr>
          <a:xfrm>
            <a:off x="186305" y="1364073"/>
            <a:ext cx="5778393" cy="130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Working</a:t>
            </a:r>
          </a:p>
          <a:p>
            <a:pPr lvl="1">
              <a:lnSpc>
                <a:spcPts val="5320"/>
              </a:lnSpc>
              <a:spcBef>
                <a:spcPct val="0"/>
              </a:spcBef>
            </a:pPr>
            <a:endParaRPr lang="en-US" sz="380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CC1D7FA-7BCF-51C2-B6E6-F607B67F94B7}"/>
              </a:ext>
            </a:extLst>
          </p:cNvPr>
          <p:cNvSpPr txBox="1"/>
          <p:nvPr/>
        </p:nvSpPr>
        <p:spPr>
          <a:xfrm>
            <a:off x="0" y="2254326"/>
            <a:ext cx="14630400" cy="332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Bahnschrift" panose="020B0502040204020203" pitchFamily="34" charset="0"/>
              </a:rPr>
              <a:t>Users can access the learning platform through a website or web application.</a:t>
            </a:r>
          </a:p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Bahnschrift" panose="020B0502040204020203" pitchFamily="34" charset="0"/>
              </a:rPr>
              <a:t>The platform offers learning topics organized in roadmaps.</a:t>
            </a:r>
          </a:p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Bahnschrift" panose="020B0502040204020203" pitchFamily="34" charset="0"/>
              </a:rPr>
              <a:t>Users can select a topic and follow a structured step-by-step learning journey.</a:t>
            </a:r>
          </a:p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Bahnschrift" panose="020B0502040204020203" pitchFamily="34" charset="0"/>
              </a:rPr>
              <a:t>The platform provides resources, exercises, and assessments to aid learning.</a:t>
            </a:r>
          </a:p>
          <a:p>
            <a:pPr marL="1206944" lvl="2" indent="-457200" algn="just">
              <a:lnSpc>
                <a:spcPct val="150000"/>
              </a:lnSpc>
              <a:buSzPct val="138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Bahnschrift" panose="020B0502040204020203" pitchFamily="34" charset="0"/>
              </a:rPr>
              <a:t>Users can track their progress and earn badges or certifications.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GB" sz="2709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08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4"/>
    </mc:Choice>
    <mc:Fallback>
      <p:transition spd="slow" advTm="1053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774807" y="8773807"/>
            <a:ext cx="1513193" cy="1513193"/>
            <a:chOff x="0" y="0"/>
            <a:chExt cx="2017591" cy="20175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649" cy="2017649"/>
            </a:xfrm>
            <a:custGeom>
              <a:avLst/>
              <a:gdLst/>
              <a:ahLst/>
              <a:cxnLst/>
              <a:rect l="l" t="t" r="r" b="b"/>
              <a:pathLst>
                <a:path w="2017649" h="2017649">
                  <a:moveTo>
                    <a:pt x="0" y="0"/>
                  </a:moveTo>
                  <a:lnTo>
                    <a:pt x="2017649" y="0"/>
                  </a:lnTo>
                  <a:lnTo>
                    <a:pt x="2017649" y="2017649"/>
                  </a:lnTo>
                  <a:lnTo>
                    <a:pt x="0" y="201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" b="2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0" y="4183381"/>
            <a:ext cx="6474557" cy="6103619"/>
            <a:chOff x="0" y="0"/>
            <a:chExt cx="8632743" cy="81381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2698" cy="8138160"/>
            </a:xfrm>
            <a:custGeom>
              <a:avLst/>
              <a:gdLst/>
              <a:ahLst/>
              <a:cxnLst/>
              <a:rect l="l" t="t" r="r" b="b"/>
              <a:pathLst>
                <a:path w="8632698" h="8138160">
                  <a:moveTo>
                    <a:pt x="0" y="0"/>
                  </a:moveTo>
                  <a:lnTo>
                    <a:pt x="8632698" y="0"/>
                  </a:lnTo>
                  <a:lnTo>
                    <a:pt x="8632698" y="8138160"/>
                  </a:lnTo>
                  <a:lnTo>
                    <a:pt x="0" y="813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961570" y="-1658118"/>
            <a:ext cx="1668312" cy="4984549"/>
            <a:chOff x="0" y="0"/>
            <a:chExt cx="2224416" cy="6646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4405" cy="6646037"/>
            </a:xfrm>
            <a:custGeom>
              <a:avLst/>
              <a:gdLst/>
              <a:ahLst/>
              <a:cxnLst/>
              <a:rect l="l" t="t" r="r" b="b"/>
              <a:pathLst>
                <a:path w="2224405" h="6646037">
                  <a:moveTo>
                    <a:pt x="0" y="0"/>
                  </a:moveTo>
                  <a:lnTo>
                    <a:pt x="2224405" y="0"/>
                  </a:lnTo>
                  <a:lnTo>
                    <a:pt x="2224405" y="6646037"/>
                  </a:lnTo>
                  <a:lnTo>
                    <a:pt x="0" y="664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308" r="-27309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-94470" y="933447"/>
            <a:ext cx="11791094" cy="190500"/>
            <a:chOff x="0" y="0"/>
            <a:chExt cx="15721459" cy="254000"/>
          </a:xfrm>
        </p:grpSpPr>
        <p:sp>
          <p:nvSpPr>
            <p:cNvPr id="4" name="Freeform 4"/>
            <p:cNvSpPr/>
            <p:nvPr/>
          </p:nvSpPr>
          <p:spPr>
            <a:xfrm>
              <a:off x="127000" y="0"/>
              <a:ext cx="15467457" cy="254000"/>
            </a:xfrm>
            <a:custGeom>
              <a:avLst/>
              <a:gdLst/>
              <a:ahLst/>
              <a:cxnLst/>
              <a:rect l="l" t="t" r="r" b="b"/>
              <a:pathLst>
                <a:path w="15467457" h="254000">
                  <a:moveTo>
                    <a:pt x="0" y="0"/>
                  </a:moveTo>
                  <a:lnTo>
                    <a:pt x="15467457" y="0"/>
                  </a:lnTo>
                  <a:lnTo>
                    <a:pt x="15467457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780" y="-39188"/>
            <a:ext cx="8546506" cy="75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Bahnschrift" panose="020B0502040204020203" pitchFamily="34" charset="0"/>
              </a:rPr>
              <a:t> Working &amp; </a:t>
            </a:r>
            <a:r>
              <a:rPr lang="en-US" sz="4700" dirty="0" err="1">
                <a:solidFill>
                  <a:srgbClr val="000000"/>
                </a:solidFill>
                <a:latin typeface="Bahnschrift" panose="020B0502040204020203" pitchFamily="34" charset="0"/>
              </a:rPr>
              <a:t>Techstack</a:t>
            </a:r>
            <a:endParaRPr lang="en-US" sz="470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pic>
        <p:nvPicPr>
          <p:cNvPr id="13" name="Picture 12" descr="A diagram with text and icons&#10;&#10;Description automatically generated with medium confidence">
            <a:extLst>
              <a:ext uri="{FF2B5EF4-FFF2-40B4-BE49-F238E27FC236}">
                <a16:creationId xmlns:a16="http://schemas.microsoft.com/office/drawing/2014/main" id="{C5AEE4A6-D58D-AC39-6092-CC05A30FD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"/>
            <a:ext cx="18287220" cy="102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3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89"/>
    </mc:Choice>
    <mc:Fallback>
      <p:transition spd="slow" advTm="2598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0" y="-39188"/>
            <a:ext cx="8546506" cy="75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Bahnschrift" panose="020B0502040204020203" pitchFamily="34" charset="0"/>
              </a:rPr>
              <a:t> Working &amp; </a:t>
            </a:r>
            <a:r>
              <a:rPr lang="en-US" sz="4700" dirty="0" err="1">
                <a:solidFill>
                  <a:srgbClr val="000000"/>
                </a:solidFill>
                <a:latin typeface="Bahnschrift" panose="020B0502040204020203" pitchFamily="34" charset="0"/>
              </a:rPr>
              <a:t>Techstack</a:t>
            </a:r>
            <a:endParaRPr lang="en-US" sz="470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94470" y="933447"/>
            <a:ext cx="11791094" cy="190500"/>
            <a:chOff x="0" y="0"/>
            <a:chExt cx="15721459" cy="254000"/>
          </a:xfrm>
        </p:grpSpPr>
        <p:sp>
          <p:nvSpPr>
            <p:cNvPr id="4" name="Freeform 4"/>
            <p:cNvSpPr/>
            <p:nvPr/>
          </p:nvSpPr>
          <p:spPr>
            <a:xfrm>
              <a:off x="127000" y="0"/>
              <a:ext cx="15467457" cy="254000"/>
            </a:xfrm>
            <a:custGeom>
              <a:avLst/>
              <a:gdLst/>
              <a:ahLst/>
              <a:cxnLst/>
              <a:rect l="l" t="t" r="r" b="b"/>
              <a:pathLst>
                <a:path w="15467457" h="254000">
                  <a:moveTo>
                    <a:pt x="0" y="0"/>
                  </a:moveTo>
                  <a:lnTo>
                    <a:pt x="15467457" y="0"/>
                  </a:lnTo>
                  <a:lnTo>
                    <a:pt x="15467457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74807" y="8773807"/>
            <a:ext cx="1513193" cy="1513193"/>
            <a:chOff x="0" y="0"/>
            <a:chExt cx="2017591" cy="20175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649" cy="2017649"/>
            </a:xfrm>
            <a:custGeom>
              <a:avLst/>
              <a:gdLst/>
              <a:ahLst/>
              <a:cxnLst/>
              <a:rect l="l" t="t" r="r" b="b"/>
              <a:pathLst>
                <a:path w="2017649" h="2017649">
                  <a:moveTo>
                    <a:pt x="0" y="0"/>
                  </a:moveTo>
                  <a:lnTo>
                    <a:pt x="2017649" y="0"/>
                  </a:lnTo>
                  <a:lnTo>
                    <a:pt x="2017649" y="2017649"/>
                  </a:lnTo>
                  <a:lnTo>
                    <a:pt x="0" y="201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" b="2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0" y="4183381"/>
            <a:ext cx="6474557" cy="6103619"/>
            <a:chOff x="0" y="0"/>
            <a:chExt cx="8632743" cy="81381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2698" cy="8138160"/>
            </a:xfrm>
            <a:custGeom>
              <a:avLst/>
              <a:gdLst/>
              <a:ahLst/>
              <a:cxnLst/>
              <a:rect l="l" t="t" r="r" b="b"/>
              <a:pathLst>
                <a:path w="8632698" h="8138160">
                  <a:moveTo>
                    <a:pt x="0" y="0"/>
                  </a:moveTo>
                  <a:lnTo>
                    <a:pt x="8632698" y="0"/>
                  </a:lnTo>
                  <a:lnTo>
                    <a:pt x="8632698" y="8138160"/>
                  </a:lnTo>
                  <a:lnTo>
                    <a:pt x="0" y="813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405844" y="-1658118"/>
            <a:ext cx="1668312" cy="4984549"/>
            <a:chOff x="0" y="0"/>
            <a:chExt cx="2224416" cy="6646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4405" cy="6646037"/>
            </a:xfrm>
            <a:custGeom>
              <a:avLst/>
              <a:gdLst/>
              <a:ahLst/>
              <a:cxnLst/>
              <a:rect l="l" t="t" r="r" b="b"/>
              <a:pathLst>
                <a:path w="2224405" h="6646037">
                  <a:moveTo>
                    <a:pt x="0" y="0"/>
                  </a:moveTo>
                  <a:lnTo>
                    <a:pt x="2224405" y="0"/>
                  </a:lnTo>
                  <a:lnTo>
                    <a:pt x="2224405" y="6646037"/>
                  </a:lnTo>
                  <a:lnTo>
                    <a:pt x="0" y="664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308" r="-27309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sp>
        <p:nvSpPr>
          <p:cNvPr id="14" name="TextBox 12">
            <a:extLst>
              <a:ext uri="{FF2B5EF4-FFF2-40B4-BE49-F238E27FC236}">
                <a16:creationId xmlns:a16="http://schemas.microsoft.com/office/drawing/2014/main" id="{4F54B055-6101-D133-80E3-3B178DDD2FAB}"/>
              </a:ext>
            </a:extLst>
          </p:cNvPr>
          <p:cNvSpPr txBox="1"/>
          <p:nvPr/>
        </p:nvSpPr>
        <p:spPr>
          <a:xfrm>
            <a:off x="3075501" y="2213363"/>
            <a:ext cx="10941273" cy="4359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Bahnschrift" panose="020B0502040204020203" pitchFamily="34" charset="0"/>
              </a:rPr>
              <a:t>Front-end</a:t>
            </a:r>
            <a:r>
              <a:rPr lang="en-IN" sz="2400" dirty="0">
                <a:effectLst/>
                <a:latin typeface="Bahnschrift" panose="020B0502040204020203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effectLst/>
                <a:latin typeface="Bahnschrift" panose="020B0502040204020203" pitchFamily="34" charset="0"/>
              </a:rPr>
              <a:t>HTML, CSS, JavaScript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effectLst/>
                <a:latin typeface="Bahnschrift" panose="020B0502040204020203" pitchFamily="34" charset="0"/>
              </a:rPr>
              <a:t>Back-end: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effectLst/>
                <a:latin typeface="Bahnschrift" panose="020B0502040204020203" pitchFamily="34" charset="0"/>
              </a:rPr>
              <a:t>Node.js, Express.js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effectLst/>
                <a:latin typeface="Bahnschrift" panose="020B0502040204020203" pitchFamily="34" charset="0"/>
              </a:rPr>
              <a:t>Database: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effectLst/>
                <a:latin typeface="Bahnschrift" panose="020B0502040204020203" pitchFamily="34" charset="0"/>
              </a:rPr>
              <a:t>MongoDB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effectLst/>
                <a:latin typeface="Bahnschrift" panose="020B0502040204020203" pitchFamily="34" charset="0"/>
              </a:rPr>
              <a:t>Version Control: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effectLst/>
                <a:latin typeface="Bahnschrift" panose="020B0502040204020203" pitchFamily="34" charset="0"/>
              </a:rPr>
              <a:t>GitHub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9D13B6B0-07A3-E01C-E17C-3D80FFA552D7}"/>
              </a:ext>
            </a:extLst>
          </p:cNvPr>
          <p:cNvSpPr txBox="1"/>
          <p:nvPr/>
        </p:nvSpPr>
        <p:spPr>
          <a:xfrm>
            <a:off x="186305" y="1364073"/>
            <a:ext cx="5778393" cy="62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TechStack</a:t>
            </a:r>
            <a:endParaRPr lang="en-US" sz="2400" b="1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Picture 11" descr="A group of logos&#10;&#10;Description automatically generated">
            <a:extLst>
              <a:ext uri="{FF2B5EF4-FFF2-40B4-BE49-F238E27FC236}">
                <a16:creationId xmlns:a16="http://schemas.microsoft.com/office/drawing/2014/main" id="{E00D9506-0035-2190-A4E3-5674CC589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091689"/>
            <a:ext cx="6103621" cy="6103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3"/>
    </mc:Choice>
    <mc:Fallback>
      <p:transition spd="slow" advTm="103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5023" y="-58238"/>
            <a:ext cx="8813251" cy="75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Bahnschrift" panose="020B0502040204020203" pitchFamily="34" charset="0"/>
              </a:rPr>
              <a:t>Uniqueness of your idea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94470" y="933447"/>
            <a:ext cx="11791094" cy="190500"/>
            <a:chOff x="0" y="0"/>
            <a:chExt cx="15721459" cy="254000"/>
          </a:xfrm>
        </p:grpSpPr>
        <p:sp>
          <p:nvSpPr>
            <p:cNvPr id="4" name="Freeform 4"/>
            <p:cNvSpPr/>
            <p:nvPr/>
          </p:nvSpPr>
          <p:spPr>
            <a:xfrm>
              <a:off x="127000" y="0"/>
              <a:ext cx="15467457" cy="254000"/>
            </a:xfrm>
            <a:custGeom>
              <a:avLst/>
              <a:gdLst/>
              <a:ahLst/>
              <a:cxnLst/>
              <a:rect l="l" t="t" r="r" b="b"/>
              <a:pathLst>
                <a:path w="15467457" h="254000">
                  <a:moveTo>
                    <a:pt x="0" y="0"/>
                  </a:moveTo>
                  <a:lnTo>
                    <a:pt x="15467457" y="0"/>
                  </a:lnTo>
                  <a:lnTo>
                    <a:pt x="15467457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74807" y="8773807"/>
            <a:ext cx="1513193" cy="1513193"/>
            <a:chOff x="0" y="0"/>
            <a:chExt cx="2017591" cy="20175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649" cy="2017649"/>
            </a:xfrm>
            <a:custGeom>
              <a:avLst/>
              <a:gdLst/>
              <a:ahLst/>
              <a:cxnLst/>
              <a:rect l="l" t="t" r="r" b="b"/>
              <a:pathLst>
                <a:path w="2017649" h="2017649">
                  <a:moveTo>
                    <a:pt x="0" y="0"/>
                  </a:moveTo>
                  <a:lnTo>
                    <a:pt x="2017649" y="0"/>
                  </a:lnTo>
                  <a:lnTo>
                    <a:pt x="2017649" y="2017649"/>
                  </a:lnTo>
                  <a:lnTo>
                    <a:pt x="0" y="201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" b="2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0" y="4183381"/>
            <a:ext cx="6474557" cy="6103619"/>
            <a:chOff x="0" y="0"/>
            <a:chExt cx="8632743" cy="81381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2698" cy="8138160"/>
            </a:xfrm>
            <a:custGeom>
              <a:avLst/>
              <a:gdLst/>
              <a:ahLst/>
              <a:cxnLst/>
              <a:rect l="l" t="t" r="r" b="b"/>
              <a:pathLst>
                <a:path w="8632698" h="8138160">
                  <a:moveTo>
                    <a:pt x="0" y="0"/>
                  </a:moveTo>
                  <a:lnTo>
                    <a:pt x="8632698" y="0"/>
                  </a:lnTo>
                  <a:lnTo>
                    <a:pt x="8632698" y="8138160"/>
                  </a:lnTo>
                  <a:lnTo>
                    <a:pt x="0" y="813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961570" y="-1658118"/>
            <a:ext cx="1668312" cy="4984549"/>
            <a:chOff x="0" y="0"/>
            <a:chExt cx="2224416" cy="6646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4405" cy="6646037"/>
            </a:xfrm>
            <a:custGeom>
              <a:avLst/>
              <a:gdLst/>
              <a:ahLst/>
              <a:cxnLst/>
              <a:rect l="l" t="t" r="r" b="b"/>
              <a:pathLst>
                <a:path w="2224405" h="6646037">
                  <a:moveTo>
                    <a:pt x="0" y="0"/>
                  </a:moveTo>
                  <a:lnTo>
                    <a:pt x="2224405" y="0"/>
                  </a:lnTo>
                  <a:lnTo>
                    <a:pt x="2224405" y="6646037"/>
                  </a:lnTo>
                  <a:lnTo>
                    <a:pt x="0" y="664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308" r="-27309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37910" y="1356642"/>
            <a:ext cx="8567475" cy="3802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1531" lvl="1" indent="-355765" algn="just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Bahnschrift" panose="020B0502040204020203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Well Structured learning roadmaps tailored to users' goals and interest.</a:t>
            </a:r>
          </a:p>
          <a:p>
            <a:pPr marL="711531" lvl="1" indent="-355765" algn="just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 Learning resources for all learning paths integrated at one place.</a:t>
            </a:r>
          </a:p>
          <a:p>
            <a:pPr marL="711531" lvl="1" indent="-355765" algn="just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  Interactive quizzes and assessments to track progress and reinforce learning.</a:t>
            </a:r>
          </a:p>
          <a:p>
            <a:pPr marL="711531" lvl="1" indent="-355765" algn="just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  Time Saving.</a:t>
            </a:r>
          </a:p>
        </p:txBody>
      </p:sp>
      <p:pic>
        <p:nvPicPr>
          <p:cNvPr id="13" name="Picture 12" descr="A diagram of a software development&#10;&#10;Description automatically generated with medium confidence">
            <a:extLst>
              <a:ext uri="{FF2B5EF4-FFF2-40B4-BE49-F238E27FC236}">
                <a16:creationId xmlns:a16="http://schemas.microsoft.com/office/drawing/2014/main" id="{B9B9AE2F-1535-E16F-A85E-5D4F2D6416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2"/>
          <a:stretch/>
        </p:blipFill>
        <p:spPr>
          <a:xfrm>
            <a:off x="9144000" y="1617931"/>
            <a:ext cx="7511482" cy="8402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36"/>
    </mc:Choice>
    <mc:Fallback>
      <p:transition spd="slow" advTm="1623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290" y="-68658"/>
            <a:ext cx="8521580" cy="77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dirty="0" err="1">
                <a:solidFill>
                  <a:srgbClr val="000000"/>
                </a:solidFill>
                <a:latin typeface="Bahnschrift" panose="020B0502040204020203" pitchFamily="34" charset="0"/>
              </a:rPr>
              <a:t>MarketPlace</a:t>
            </a:r>
            <a:r>
              <a:rPr lang="en-US" sz="4700" dirty="0">
                <a:solidFill>
                  <a:srgbClr val="000000"/>
                </a:solidFill>
                <a:latin typeface="Bahnschrift" panose="020B0502040204020203" pitchFamily="34" charset="0"/>
              </a:rPr>
              <a:t> &amp; Impact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76200" y="907336"/>
            <a:ext cx="12081766" cy="190500"/>
            <a:chOff x="0" y="0"/>
            <a:chExt cx="16109021" cy="254000"/>
          </a:xfrm>
        </p:grpSpPr>
        <p:sp>
          <p:nvSpPr>
            <p:cNvPr id="4" name="Freeform 4"/>
            <p:cNvSpPr/>
            <p:nvPr/>
          </p:nvSpPr>
          <p:spPr>
            <a:xfrm>
              <a:off x="127000" y="0"/>
              <a:ext cx="15855062" cy="254000"/>
            </a:xfrm>
            <a:custGeom>
              <a:avLst/>
              <a:gdLst/>
              <a:ahLst/>
              <a:cxnLst/>
              <a:rect l="l" t="t" r="r" b="b"/>
              <a:pathLst>
                <a:path w="15855062" h="254000">
                  <a:moveTo>
                    <a:pt x="0" y="0"/>
                  </a:moveTo>
                  <a:lnTo>
                    <a:pt x="15855062" y="0"/>
                  </a:lnTo>
                  <a:lnTo>
                    <a:pt x="15855062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/>
            <a:lstStyle/>
            <a:p>
              <a:endParaRPr lang="en-IN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74807" y="8773807"/>
            <a:ext cx="1513193" cy="1513193"/>
            <a:chOff x="0" y="0"/>
            <a:chExt cx="2017591" cy="20175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649" cy="2017649"/>
            </a:xfrm>
            <a:custGeom>
              <a:avLst/>
              <a:gdLst/>
              <a:ahLst/>
              <a:cxnLst/>
              <a:rect l="l" t="t" r="r" b="b"/>
              <a:pathLst>
                <a:path w="2017649" h="2017649">
                  <a:moveTo>
                    <a:pt x="0" y="0"/>
                  </a:moveTo>
                  <a:lnTo>
                    <a:pt x="2017649" y="0"/>
                  </a:lnTo>
                  <a:lnTo>
                    <a:pt x="2017649" y="2017649"/>
                  </a:lnTo>
                  <a:lnTo>
                    <a:pt x="0" y="201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" b="2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0886" y="4183380"/>
            <a:ext cx="6474557" cy="6103619"/>
            <a:chOff x="0" y="0"/>
            <a:chExt cx="8632743" cy="81381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2698" cy="8138160"/>
            </a:xfrm>
            <a:custGeom>
              <a:avLst/>
              <a:gdLst/>
              <a:ahLst/>
              <a:cxnLst/>
              <a:rect l="l" t="t" r="r" b="b"/>
              <a:pathLst>
                <a:path w="8632698" h="8138160">
                  <a:moveTo>
                    <a:pt x="0" y="0"/>
                  </a:moveTo>
                  <a:lnTo>
                    <a:pt x="8632698" y="0"/>
                  </a:lnTo>
                  <a:lnTo>
                    <a:pt x="8632698" y="8138160"/>
                  </a:lnTo>
                  <a:lnTo>
                    <a:pt x="0" y="813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961570" y="-1658118"/>
            <a:ext cx="1668312" cy="4984549"/>
            <a:chOff x="0" y="0"/>
            <a:chExt cx="2224416" cy="6646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4405" cy="6646037"/>
            </a:xfrm>
            <a:custGeom>
              <a:avLst/>
              <a:gdLst/>
              <a:ahLst/>
              <a:cxnLst/>
              <a:rect l="l" t="t" r="r" b="b"/>
              <a:pathLst>
                <a:path w="2224405" h="6646037">
                  <a:moveTo>
                    <a:pt x="0" y="0"/>
                  </a:moveTo>
                  <a:lnTo>
                    <a:pt x="2224405" y="0"/>
                  </a:lnTo>
                  <a:lnTo>
                    <a:pt x="2224405" y="6646037"/>
                  </a:lnTo>
                  <a:lnTo>
                    <a:pt x="0" y="664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308" r="-27309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6305" y="1364073"/>
            <a:ext cx="5778393" cy="62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Target Audience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5967" y="1934485"/>
            <a:ext cx="13182600" cy="141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425" lvl="1" indent="-292713">
              <a:lnSpc>
                <a:spcPts val="3796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Our solution is targeted towards students of all ages and levels who are looking to learn various topics in a structured manner</a:t>
            </a:r>
            <a:r>
              <a:rPr lang="en-US" sz="2200" dirty="0">
                <a:solidFill>
                  <a:srgbClr val="000000"/>
                </a:solidFill>
                <a:latin typeface="Bahnschrift" panose="020B0502040204020203" pitchFamily="34" charset="0"/>
              </a:rPr>
              <a:t>.</a:t>
            </a:r>
          </a:p>
          <a:p>
            <a:pPr algn="just">
              <a:lnSpc>
                <a:spcPts val="3793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81364940-F9B6-A446-B329-FD9174F8F788}"/>
              </a:ext>
            </a:extLst>
          </p:cNvPr>
          <p:cNvSpPr txBox="1"/>
          <p:nvPr/>
        </p:nvSpPr>
        <p:spPr>
          <a:xfrm>
            <a:off x="665967" y="3346675"/>
            <a:ext cx="910015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96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Positive Effects on Education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35D7E92F-0714-1D34-3C7E-D6EE400DF794}"/>
              </a:ext>
            </a:extLst>
          </p:cNvPr>
          <p:cNvSpPr txBox="1"/>
          <p:nvPr/>
        </p:nvSpPr>
        <p:spPr>
          <a:xfrm>
            <a:off x="457200" y="3917143"/>
            <a:ext cx="15697200" cy="4640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425" lvl="1" indent="-292713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Increased accessibility to educational resources for students worldwide.</a:t>
            </a:r>
          </a:p>
          <a:p>
            <a:pPr marL="1042625" lvl="2" indent="-292713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Personalized learning experience tailored to individual needs and learning styles.</a:t>
            </a:r>
          </a:p>
          <a:p>
            <a:pPr marL="1499825" lvl="3" indent="-292713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Empowerment of self-directed learning and independent study.</a:t>
            </a:r>
          </a:p>
          <a:p>
            <a:pPr marL="1957025" lvl="4" indent="-292713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Encouragement of lifelong learning and continuous skill development.</a:t>
            </a:r>
          </a:p>
          <a:p>
            <a:pPr marL="2414225" lvl="5" indent="-292713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Facilitation of collaboration and knowledge sharing among learners.</a:t>
            </a:r>
          </a:p>
          <a:p>
            <a:pPr marL="2871425" lvl="6" indent="-292713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Bahnschrift" panose="020B0502040204020203" pitchFamily="34" charset="0"/>
              </a:rPr>
              <a:t>Users don't need to spend time in searching for quality resources on various platforms.</a:t>
            </a:r>
          </a:p>
          <a:p>
            <a:pPr marL="2578712" lvl="6">
              <a:lnSpc>
                <a:spcPct val="150000"/>
              </a:lnSpc>
            </a:pPr>
            <a:r>
              <a:rPr lang="en-US" sz="3800" dirty="0">
                <a:solidFill>
                  <a:srgbClr val="000000"/>
                </a:solidFill>
                <a:latin typeface="Bahnschrift" panose="020B0502040204020203" pitchFamily="34" charset="0"/>
              </a:rPr>
              <a:t>     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20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8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7"/>
    </mc:Choice>
    <mc:Fallback>
      <p:transition spd="slow" advTm="783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290" y="-68658"/>
            <a:ext cx="8521580" cy="77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dirty="0">
                <a:solidFill>
                  <a:srgbClr val="000000"/>
                </a:solidFill>
                <a:latin typeface="Bahnschrift" panose="020B0502040204020203" pitchFamily="34" charset="0"/>
              </a:rPr>
              <a:t>Future Goals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76200" y="907336"/>
            <a:ext cx="12081766" cy="190500"/>
            <a:chOff x="0" y="0"/>
            <a:chExt cx="16109021" cy="254000"/>
          </a:xfrm>
        </p:grpSpPr>
        <p:sp>
          <p:nvSpPr>
            <p:cNvPr id="4" name="Freeform 4"/>
            <p:cNvSpPr/>
            <p:nvPr/>
          </p:nvSpPr>
          <p:spPr>
            <a:xfrm>
              <a:off x="127000" y="0"/>
              <a:ext cx="15855062" cy="254000"/>
            </a:xfrm>
            <a:custGeom>
              <a:avLst/>
              <a:gdLst/>
              <a:ahLst/>
              <a:cxnLst/>
              <a:rect l="l" t="t" r="r" b="b"/>
              <a:pathLst>
                <a:path w="15855062" h="254000">
                  <a:moveTo>
                    <a:pt x="0" y="0"/>
                  </a:moveTo>
                  <a:lnTo>
                    <a:pt x="15855062" y="0"/>
                  </a:lnTo>
                  <a:lnTo>
                    <a:pt x="15855062" y="254000"/>
                  </a:lnTo>
                  <a:lnTo>
                    <a:pt x="0" y="254000"/>
                  </a:lnTo>
                  <a:close/>
                </a:path>
              </a:pathLst>
            </a:custGeom>
            <a:solidFill>
              <a:srgbClr val="34A853"/>
            </a:solidFill>
          </p:spPr>
          <p:txBody>
            <a:bodyPr/>
            <a:lstStyle/>
            <a:p>
              <a:endParaRPr lang="en-IN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74807" y="8773807"/>
            <a:ext cx="1513193" cy="1513193"/>
            <a:chOff x="0" y="0"/>
            <a:chExt cx="2017591" cy="20175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649" cy="2017649"/>
            </a:xfrm>
            <a:custGeom>
              <a:avLst/>
              <a:gdLst/>
              <a:ahLst/>
              <a:cxnLst/>
              <a:rect l="l" t="t" r="r" b="b"/>
              <a:pathLst>
                <a:path w="2017649" h="2017649">
                  <a:moveTo>
                    <a:pt x="0" y="0"/>
                  </a:moveTo>
                  <a:lnTo>
                    <a:pt x="2017649" y="0"/>
                  </a:lnTo>
                  <a:lnTo>
                    <a:pt x="2017649" y="2017649"/>
                  </a:lnTo>
                  <a:lnTo>
                    <a:pt x="0" y="2017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" b="2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0886" y="4183380"/>
            <a:ext cx="6474557" cy="6103619"/>
            <a:chOff x="0" y="0"/>
            <a:chExt cx="8632743" cy="81381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2698" cy="8138160"/>
            </a:xfrm>
            <a:custGeom>
              <a:avLst/>
              <a:gdLst/>
              <a:ahLst/>
              <a:cxnLst/>
              <a:rect l="l" t="t" r="r" b="b"/>
              <a:pathLst>
                <a:path w="8632698" h="8138160">
                  <a:moveTo>
                    <a:pt x="0" y="0"/>
                  </a:moveTo>
                  <a:lnTo>
                    <a:pt x="8632698" y="0"/>
                  </a:lnTo>
                  <a:lnTo>
                    <a:pt x="8632698" y="8138160"/>
                  </a:lnTo>
                  <a:lnTo>
                    <a:pt x="0" y="813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961570" y="-1658118"/>
            <a:ext cx="1668312" cy="4984549"/>
            <a:chOff x="0" y="0"/>
            <a:chExt cx="2224416" cy="66460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24405" cy="6646037"/>
            </a:xfrm>
            <a:custGeom>
              <a:avLst/>
              <a:gdLst/>
              <a:ahLst/>
              <a:cxnLst/>
              <a:rect l="l" t="t" r="r" b="b"/>
              <a:pathLst>
                <a:path w="2224405" h="6646037">
                  <a:moveTo>
                    <a:pt x="0" y="0"/>
                  </a:moveTo>
                  <a:lnTo>
                    <a:pt x="2224405" y="0"/>
                  </a:lnTo>
                  <a:lnTo>
                    <a:pt x="2224405" y="6646037"/>
                  </a:lnTo>
                  <a:lnTo>
                    <a:pt x="0" y="6646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308" r="-27309"/>
              </a:stretch>
            </a:blipFill>
          </p:spPr>
          <p:txBody>
            <a:bodyPr/>
            <a:lstStyle/>
            <a:p>
              <a:endParaRPr lang="en-IN">
                <a:latin typeface="Bahnschrift" panose="020B050204020402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5AA783C-07E9-AFCF-C00B-F4D5D82C80CF}"/>
              </a:ext>
            </a:extLst>
          </p:cNvPr>
          <p:cNvSpPr txBox="1"/>
          <p:nvPr/>
        </p:nvSpPr>
        <p:spPr>
          <a:xfrm>
            <a:off x="533400" y="1247322"/>
            <a:ext cx="13182600" cy="4633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5088" lvl="1" indent="-292544" algn="just">
              <a:lnSpc>
                <a:spcPct val="150000"/>
              </a:lnSpc>
              <a:buSzPct val="138000"/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Bahnschrift" panose="020B0502040204020203" pitchFamily="34" charset="0"/>
              </a:rPr>
              <a:t>Expanding Our platform</a:t>
            </a:r>
          </a:p>
          <a:p>
            <a:pPr marL="1206944" lvl="2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0000"/>
                </a:solidFill>
                <a:latin typeface="Bahnschrift" panose="020B0502040204020203" pitchFamily="34" charset="0"/>
              </a:rPr>
              <a:t>Our future goals include expanding our platform to reach a wider audience.</a:t>
            </a:r>
            <a:endParaRPr lang="en-US" sz="2200" dirty="0">
              <a:solidFill>
                <a:srgbClr val="000000"/>
              </a:solidFill>
              <a:latin typeface="Bahnschrift" panose="020B0502040204020203" pitchFamily="34" charset="0"/>
            </a:endParaRPr>
          </a:p>
          <a:p>
            <a:pPr marL="585088" lvl="1" indent="-292544" algn="just">
              <a:lnSpc>
                <a:spcPct val="150000"/>
              </a:lnSpc>
              <a:buSzPct val="138000"/>
              <a:buFont typeface="Arial"/>
              <a:buChar char="•"/>
            </a:pPr>
            <a:r>
              <a:rPr lang="en-IN" sz="2200" b="1" dirty="0">
                <a:solidFill>
                  <a:srgbClr val="000000"/>
                </a:solidFill>
                <a:latin typeface="Bahnschrift" panose="020B0502040204020203" pitchFamily="34" charset="0"/>
              </a:rPr>
              <a:t>Partnering with Educational Institutions</a:t>
            </a:r>
            <a:endParaRPr lang="en-US" sz="2200" b="1" dirty="0">
              <a:solidFill>
                <a:srgbClr val="000000"/>
              </a:solidFill>
              <a:latin typeface="Bahnschrift" panose="020B0502040204020203" pitchFamily="34" charset="0"/>
            </a:endParaRPr>
          </a:p>
          <a:p>
            <a:pPr marL="1206944" lvl="2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0000"/>
                </a:solidFill>
                <a:latin typeface="Bahnschrift" panose="020B0502040204020203" pitchFamily="34" charset="0"/>
              </a:rPr>
              <a:t>We aim to partner with educational institutions and organizations to provide our platform to more students.</a:t>
            </a:r>
            <a:endParaRPr lang="en-US" sz="2200" dirty="0">
              <a:solidFill>
                <a:srgbClr val="000000"/>
              </a:solidFill>
              <a:latin typeface="Bahnschrift" panose="020B0502040204020203" pitchFamily="34" charset="0"/>
            </a:endParaRPr>
          </a:p>
          <a:p>
            <a:pPr marL="585088" lvl="1" indent="-292544" algn="just">
              <a:lnSpc>
                <a:spcPct val="150000"/>
              </a:lnSpc>
              <a:buSzPct val="138000"/>
              <a:buFont typeface="Arial"/>
              <a:buChar char="•"/>
            </a:pPr>
            <a:r>
              <a:rPr lang="en-IN" sz="2200" b="1" dirty="0">
                <a:solidFill>
                  <a:srgbClr val="000000"/>
                </a:solidFill>
                <a:latin typeface="Bahnschrift" panose="020B0502040204020203" pitchFamily="34" charset="0"/>
              </a:rPr>
              <a:t>Continuous Improvement</a:t>
            </a:r>
            <a:endParaRPr lang="en-US" sz="2200" b="1" dirty="0">
              <a:solidFill>
                <a:srgbClr val="000000"/>
              </a:solidFill>
              <a:latin typeface="Bahnschrift" panose="020B0502040204020203" pitchFamily="34" charset="0"/>
            </a:endParaRPr>
          </a:p>
          <a:p>
            <a:pPr marL="1206944" lvl="2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rgbClr val="000000"/>
                </a:solidFill>
                <a:latin typeface="Bahnschrift" panose="020B0502040204020203" pitchFamily="34" charset="0"/>
              </a:rPr>
              <a:t>We are committed to continuously improving and enhancing our features based on user feedback.</a:t>
            </a:r>
            <a:endParaRPr lang="en-US" sz="2200" dirty="0">
              <a:solidFill>
                <a:srgbClr val="000000"/>
              </a:solidFill>
              <a:latin typeface="Bahnschrift" panose="020B0502040204020203" pitchFamily="34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Bahnschrift" panose="020B0502040204020203" pitchFamily="34" charset="0"/>
            </a:endParaRPr>
          </a:p>
        </p:txBody>
      </p:sp>
      <p:pic>
        <p:nvPicPr>
          <p:cNvPr id="17" name="Picture 16" descr="A handshake between two buildings&#10;&#10;Description automatically generated">
            <a:extLst>
              <a:ext uri="{FF2B5EF4-FFF2-40B4-BE49-F238E27FC236}">
                <a16:creationId xmlns:a16="http://schemas.microsoft.com/office/drawing/2014/main" id="{EEAFF434-972D-3AEB-8F7B-B777DA74C0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6288226"/>
            <a:ext cx="3091438" cy="3091438"/>
          </a:xfrm>
          <a:prstGeom prst="rect">
            <a:avLst/>
          </a:prstGeom>
        </p:spPr>
      </p:pic>
      <p:pic>
        <p:nvPicPr>
          <p:cNvPr id="19" name="Picture 18" descr="A group of gears and cogs&#10;&#10;Description automatically generated">
            <a:extLst>
              <a:ext uri="{FF2B5EF4-FFF2-40B4-BE49-F238E27FC236}">
                <a16:creationId xmlns:a16="http://schemas.microsoft.com/office/drawing/2014/main" id="{7DAD00CA-D9E6-ABEB-DC2C-0172CB2FEB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641" y="6288226"/>
            <a:ext cx="3091438" cy="3091438"/>
          </a:xfrm>
          <a:prstGeom prst="rect">
            <a:avLst/>
          </a:prstGeom>
        </p:spPr>
      </p:pic>
      <p:pic>
        <p:nvPicPr>
          <p:cNvPr id="21" name="Picture 20" descr="A map of the world&#10;&#10;Description automatically generated">
            <a:extLst>
              <a:ext uri="{FF2B5EF4-FFF2-40B4-BE49-F238E27FC236}">
                <a16:creationId xmlns:a16="http://schemas.microsoft.com/office/drawing/2014/main" id="{5114025B-3358-96C5-55DB-7FE86238E3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16" y="6295483"/>
            <a:ext cx="3084181" cy="30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05"/>
    </mc:Choice>
    <mc:Fallback>
      <p:transition spd="slow" advTm="3660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384</Words>
  <Application>Microsoft Office PowerPoint</Application>
  <PresentationFormat>Custom</PresentationFormat>
  <Paragraphs>64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Blanka</vt:lpstr>
      <vt:lpstr>Bahnschrift</vt:lpstr>
      <vt:lpstr>Abadi</vt:lpstr>
      <vt:lpstr>Calibri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Dev-ON_PPT_Template.pptx</dc:title>
  <dc:creator>Lenovo</dc:creator>
  <cp:lastModifiedBy>Prakhar Agrawal</cp:lastModifiedBy>
  <cp:revision>11</cp:revision>
  <dcterms:created xsi:type="dcterms:W3CDTF">2006-08-16T00:00:00Z</dcterms:created>
  <dcterms:modified xsi:type="dcterms:W3CDTF">2023-12-07T16:44:34Z</dcterms:modified>
  <dc:identifier>DAF2CbOWLdI</dc:identifier>
</cp:coreProperties>
</file>